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0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21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45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2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41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5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7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82DF745-B4E0-440D-A872-8BC6C12C725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buz66.ru/" TargetMode="External"/><Relationship Id="rId2" Type="http://schemas.openxmlformats.org/officeDocument/2006/relationships/hyperlink" Target="mailto:mail_11@66.rospotrebnadzor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E7BCC-A802-16F7-B33B-2804D272C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026772"/>
            <a:ext cx="9418320" cy="4041648"/>
          </a:xfrm>
        </p:spPr>
        <p:txBody>
          <a:bodyPr>
            <a:normAutofit/>
          </a:bodyPr>
          <a:lstStyle/>
          <a:p>
            <a:r>
              <a:rPr lang="ru-RU" sz="6000" dirty="0"/>
              <a:t>Клещи. </a:t>
            </a:r>
            <a:br>
              <a:rPr lang="ru-RU" sz="6000" dirty="0"/>
            </a:br>
            <a:r>
              <a:rPr lang="ru-RU" sz="6000" dirty="0"/>
              <a:t>Инфекции, передающиеся клещами.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C407CD-00CA-54E6-880B-88288BD9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808" y="725864"/>
            <a:ext cx="9418320" cy="130090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Свердловской области»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Федерального бюджетного учреждения здравоохранения «Центр гигиены и эпидемиологии в Свердловской области в городе Первоуральск, Шалинском, Нижнесергинском районах и городе Ревда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(Первоуральский филиал ФБУЗ «Центр гигиены и эпидемиологии в Свердловской области») </a:t>
            </a:r>
          </a:p>
          <a:p>
            <a:pPr algn="ctr"/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Вайнера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4, г. Первоуральск, 623102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(3439) 24-52-15; факс: (343) 24-84-20;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_11@66.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rospotrebnadzor</a:t>
            </a:r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https://fbuz66.ru/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77145708, ОГРН 1056603530510; ИНН/КПП 6670081969/66834300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1" descr="C:\Users\ezhgurova_eyu\Desktop\Эмблема РП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3" y="167016"/>
            <a:ext cx="716437" cy="5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4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767EF-3B5E-B572-BF6E-A0C01D7A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41935"/>
            <a:ext cx="10668000" cy="862965"/>
          </a:xfrm>
        </p:spPr>
        <p:txBody>
          <a:bodyPr/>
          <a:lstStyle/>
          <a:p>
            <a:r>
              <a:rPr lang="ru-RU" dirty="0"/>
              <a:t>Неспецифические меры 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153D5-8437-FB01-6CDB-F7DC28DE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822" y="1500981"/>
            <a:ext cx="8595360" cy="4618037"/>
          </a:xfrm>
        </p:spPr>
        <p:txBody>
          <a:bodyPr>
            <a:normAutofit/>
          </a:bodyPr>
          <a:lstStyle/>
          <a:p>
            <a:r>
              <a:rPr lang="ru-RU" b="1" dirty="0"/>
              <a:t>Противоклещевые мероприятия в природных очагах:</a:t>
            </a:r>
          </a:p>
          <a:p>
            <a:pPr marL="0" indent="0">
              <a:buNone/>
            </a:pPr>
            <a:r>
              <a:rPr lang="ru-RU" dirty="0"/>
              <a:t>- расчистку территорий,</a:t>
            </a:r>
          </a:p>
          <a:p>
            <a:pPr marL="0" indent="0">
              <a:buNone/>
            </a:pPr>
            <a:r>
              <a:rPr lang="ru-RU" dirty="0"/>
              <a:t>- дератизационную обработку открытых территорий,</a:t>
            </a:r>
          </a:p>
          <a:p>
            <a:pPr marL="0" indent="0">
              <a:buNone/>
            </a:pPr>
            <a:r>
              <a:rPr lang="ru-RU" dirty="0"/>
              <a:t>- обследование на </a:t>
            </a:r>
            <a:r>
              <a:rPr lang="ru-RU" dirty="0" err="1"/>
              <a:t>заклещевленность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акарицидная обработку открытых территорий, </a:t>
            </a:r>
          </a:p>
          <a:p>
            <a:pPr marL="0" indent="0">
              <a:buNone/>
            </a:pPr>
            <a:r>
              <a:rPr lang="ru-RU" dirty="0"/>
              <a:t>- наблюдение за циркуляции клещей на территориях. </a:t>
            </a:r>
          </a:p>
          <a:p>
            <a:r>
              <a:rPr lang="ru-RU" b="1" dirty="0"/>
              <a:t>Меры индивидуальной противоклещевой защиты:</a:t>
            </a:r>
          </a:p>
          <a:p>
            <a:pPr marL="0" indent="0">
              <a:buNone/>
            </a:pPr>
            <a:r>
              <a:rPr lang="ru-RU" dirty="0"/>
              <a:t>- использование спец одежды,</a:t>
            </a:r>
          </a:p>
          <a:p>
            <a:pPr marL="0" indent="0">
              <a:buNone/>
            </a:pPr>
            <a:r>
              <a:rPr lang="ru-RU" dirty="0"/>
              <a:t>- использование репеллентов,</a:t>
            </a:r>
          </a:p>
          <a:p>
            <a:pPr marL="0" indent="0">
              <a:buNone/>
            </a:pPr>
            <a:r>
              <a:rPr lang="ru-RU" dirty="0"/>
              <a:t>- осмотр одежды и кожных покровов. </a:t>
            </a:r>
          </a:p>
          <a:p>
            <a:endParaRPr lang="ru-RU" dirty="0"/>
          </a:p>
        </p:txBody>
      </p:sp>
      <p:pic>
        <p:nvPicPr>
          <p:cNvPr id="1028" name="Picture 4" descr="Акарицидная обработка: предотвращение клещевого энцефалита">
            <a:extLst>
              <a:ext uri="{FF2B5EF4-FFF2-40B4-BE49-F238E27FC236}">
                <a16:creationId xmlns:a16="http://schemas.microsoft.com/office/drawing/2014/main" id="{FBFD4E3A-8EA5-F0BF-3830-0B81204B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219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защититься от клещей? Средства, которые помогут наверняка">
            <a:extLst>
              <a:ext uri="{FF2B5EF4-FFF2-40B4-BE49-F238E27FC236}">
                <a16:creationId xmlns:a16="http://schemas.microsoft.com/office/drawing/2014/main" id="{DED3F0A6-C4BE-4EDB-1BFE-04CCCC92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5064"/>
          <a:stretch/>
        </p:blipFill>
        <p:spPr bwMode="auto">
          <a:xfrm>
            <a:off x="8258174" y="3814763"/>
            <a:ext cx="25907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8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0CC0C-6BD0-F395-C42D-A2633919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01065"/>
          </a:xfrm>
        </p:spPr>
        <p:txBody>
          <a:bodyPr>
            <a:normAutofit fontScale="90000"/>
          </a:bodyPr>
          <a:lstStyle/>
          <a:p>
            <a:r>
              <a:rPr lang="ru-RU" dirty="0"/>
              <a:t>Акарицидная обработка территории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8C644-3AB1-F0F1-2D5A-201EA067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88168"/>
            <a:ext cx="8595360" cy="4591969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Акарицидная обработка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комплекс истребительных мероприятий по уничтожению иксодовых клещей на природных ландшафтах.</a:t>
            </a:r>
          </a:p>
          <a:p>
            <a:endParaRPr lang="ru-RU" dirty="0"/>
          </a:p>
        </p:txBody>
      </p:sp>
      <p:pic>
        <p:nvPicPr>
          <p:cNvPr id="1026" name="Picture 2" descr="Акарицидная (противоклещевая) обработка">
            <a:extLst>
              <a:ext uri="{FF2B5EF4-FFF2-40B4-BE49-F238E27FC236}">
                <a16:creationId xmlns:a16="http://schemas.microsoft.com/office/drawing/2014/main" id="{37DE0C1A-0AA7-85C4-4FB1-36EE4CCE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6" y="2900175"/>
            <a:ext cx="5325979" cy="34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F686F-FA68-59E3-1D26-A9690944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3440"/>
          </a:xfrm>
        </p:spPr>
        <p:txBody>
          <a:bodyPr/>
          <a:lstStyle/>
          <a:p>
            <a:r>
              <a:rPr lang="ru-RU" dirty="0"/>
              <a:t>Часто задаваемые вопросы: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6ACC3-77A0-2693-3C16-4DD19B37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24000"/>
            <a:ext cx="8595360" cy="465613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Когда проводится акарицидная обработка?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Акарицидная обработка может проводиться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конца апреля до конца октября.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достижения большей эффективности обработка производится только при благоприятном прогнозе погоды в ближайшие 1-3 дня.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акарицидной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обработки, для эффективной защиты участка от клещей, зависит от применяемых профилактических мер (уборка участка, своевременный покос и вывоз травы) и окружающей территории.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обработку участка от клещей рекомендуется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весенним (май-июнь) и осенним (август-сентябрь)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пиком активности клещей.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0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D012E7-7B13-592D-8900-49EAACEC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417096"/>
            <a:ext cx="10539663" cy="5763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 каких мероприятий состоит?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Перед проведением обработки, специалистами, проводится обследование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заклещевленность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территории, для определения плотности заселенности территории клещами, а также выбора средств и методов дезинсекции в зависимости от вида членистоногих, их численности, спецификации объекта.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Какие меры предосторожности необходимо соблюдать?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время обработки на объекте запрещено находиться посторонним людям и животным.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После обработки необходимо провести уборку: вымыть столы, лавки, детские песочницы и качели и т.п. раствором кальцинированной соды.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Людям и животным можно заходить на участок только через 3 часа после обработки и использовать территорию ограниченно (не контактировать руками с землей и травой, животных не выгуливать, детям по траве не бегать).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средства ядовиты для пчел и рыб.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обработанной территории в течение 10 дней нельзя собирать ягоды, грибы, травы.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Полный допуск к использованию обработанной территории — через 3 дня после обработки.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6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59FFF5-387E-5D4D-CFED-79AD2C75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609600"/>
            <a:ext cx="10491537" cy="5570537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Погибнут ли другие насекомые на участке?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Акарицидное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средство оказывает сопутствующее истребительное и профилактическое воздействие на комаров, мух, ос и других зловредных летающих и ползающих насекомых.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длиться эффект  после обработки?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Акарицид активно действует 1-1,5 месяца после обработки (в зависимости от погодных условий).</a:t>
            </a:r>
          </a:p>
        </p:txBody>
      </p:sp>
    </p:spTree>
    <p:extLst>
      <p:ext uri="{BB962C8B-B14F-4D97-AF65-F5344CB8AC3E}">
        <p14:creationId xmlns:p14="http://schemas.microsoft.com/office/powerpoint/2010/main" val="289663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E00236-A40A-4C2F-C73F-B4D48595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657726"/>
            <a:ext cx="10395284" cy="5522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Кто осуществляет обработку от клещей?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Обработку осуществляют  организации, которые в своей экономической деятельности имеют направление «дезинфекционное дело» (ОКВЭД), а также сотрудников прошедших профессиональную подготовку.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Используются только препараты прошедшие процедуру Государственной регистрации и имеющие сертификаты качества, подтверждающие их безопасность.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настоящее время применяются препараты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класса умеренно опасных или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класса малоопасных веществ.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Пиретроиды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препараты, оказывающие сильное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нейротропное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действие на организм насекомых, обеспечивают в малых дозах быстрый парализующий эффект, не накапливаются в почве и живых организмах, разлагаются во внешней среде на свету.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 используются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пиретроиды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поколения. Они действуют несколько медленнее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пиретроидов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поколения, но обладают длительным остаточным действием на обработанных поверхностях.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4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AFF5-7616-7878-B7B5-3EF33008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643856"/>
            <a:ext cx="8595360" cy="4351337"/>
          </a:xfrm>
        </p:spPr>
        <p:txBody>
          <a:bodyPr/>
          <a:lstStyle/>
          <a:p>
            <a:r>
              <a:rPr lang="ru-RU" sz="2000" dirty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Получить консультацию по услугам обработки и ответы на интересующие вопросы</a:t>
            </a:r>
          </a:p>
          <a:p>
            <a:r>
              <a:rPr lang="ru-RU" sz="2000" dirty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Подать заявку на проведение акарицидной обработки и дератизации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Можно по адресу: г. Первоуральск, ул. Вайнера, д. 4, </a:t>
            </a:r>
            <a:r>
              <a:rPr lang="ru-RU" dirty="0" err="1"/>
              <a:t>каб</a:t>
            </a:r>
            <a:r>
              <a:rPr lang="ru-RU" dirty="0"/>
              <a:t>. 110 </a:t>
            </a:r>
          </a:p>
          <a:p>
            <a:pPr marL="0" indent="0">
              <a:buNone/>
            </a:pPr>
            <a:r>
              <a:rPr lang="ru-RU" dirty="0"/>
              <a:t>или по телефонам: 8 (3439) 66-83-09, 8 (982) 707-46-47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E0062-CC33-D75C-B2BF-F983EBC1CFA9}"/>
              </a:ext>
            </a:extLst>
          </p:cNvPr>
          <p:cNvSpPr txBox="1"/>
          <p:nvPr/>
        </p:nvSpPr>
        <p:spPr>
          <a:xfrm>
            <a:off x="519113" y="539641"/>
            <a:ext cx="10501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Акарицидная обработка и дератизация открытых территорий с целью профилактики и защиты себя и своих близких от нападения клещей </a:t>
            </a:r>
          </a:p>
        </p:txBody>
      </p:sp>
    </p:spTree>
    <p:extLst>
      <p:ext uri="{BB962C8B-B14F-4D97-AF65-F5344CB8AC3E}">
        <p14:creationId xmlns:p14="http://schemas.microsoft.com/office/powerpoint/2010/main" val="411742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B3145-B5F0-5EFB-398F-4E99C2EF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2341563"/>
            <a:ext cx="7539228" cy="1325562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393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9ED35-A75D-C1CD-2CE9-48CEEBA9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071B-1E9C-D6E9-D5DF-C5A82CBE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81687"/>
            <a:ext cx="5644955" cy="2494625"/>
          </a:xfrm>
        </p:spPr>
        <p:txBody>
          <a:bodyPr/>
          <a:lstStyle/>
          <a:p>
            <a:r>
              <a:rPr lang="ru-RU" dirty="0"/>
              <a:t>Клещи́— подкласс членистоногих из класса паукообразных. Самая многочисленная группа в классе: описано более 54 тысяч видов.</a:t>
            </a:r>
          </a:p>
          <a:p>
            <a:r>
              <a:rPr lang="ru-RU" dirty="0"/>
              <a:t>Источник наиболее опасных инфекционных заболеваний на территории Свердловской области – это иксодовые клещи (</a:t>
            </a:r>
            <a:r>
              <a:rPr lang="en-US" dirty="0" err="1"/>
              <a:t>Ixodida</a:t>
            </a:r>
            <a:r>
              <a:rPr lang="ru-RU" dirty="0"/>
              <a:t>). На сегодня группа включала в своём составе более 900 видов. </a:t>
            </a:r>
          </a:p>
        </p:txBody>
      </p:sp>
      <p:pic>
        <p:nvPicPr>
          <p:cNvPr id="1026" name="Picture 2" descr="Ixodes scapularis">
            <a:extLst>
              <a:ext uri="{FF2B5EF4-FFF2-40B4-BE49-F238E27FC236}">
                <a16:creationId xmlns:a16="http://schemas.microsoft.com/office/drawing/2014/main" id="{E0FF0871-EA13-5C17-454F-4255ED44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70" y="1467588"/>
            <a:ext cx="3711769" cy="4171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9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8DFF-544A-690D-4FA4-69853F2D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Инфекции, передающиеся клещами: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7F555-EF28-8A8D-826C-03129122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372557"/>
            <a:ext cx="8595360" cy="2112885"/>
          </a:xfrm>
        </p:spPr>
        <p:txBody>
          <a:bodyPr/>
          <a:lstStyle/>
          <a:p>
            <a:r>
              <a:rPr lang="ru-RU" dirty="0"/>
              <a:t>Гранулоцитарный анаплазмоз человека (ГАЧ)</a:t>
            </a:r>
          </a:p>
          <a:p>
            <a:r>
              <a:rPr lang="ru-RU" dirty="0"/>
              <a:t>Моноцитарный эрлихиоз человека (МЭЧ)</a:t>
            </a:r>
          </a:p>
          <a:p>
            <a:r>
              <a:rPr lang="ru-RU" dirty="0"/>
              <a:t>Болезнь Лайма</a:t>
            </a:r>
          </a:p>
          <a:p>
            <a:r>
              <a:rPr lang="ru-RU" dirty="0"/>
              <a:t>Клещевой энцефалит</a:t>
            </a:r>
          </a:p>
        </p:txBody>
      </p:sp>
    </p:spTree>
    <p:extLst>
      <p:ext uri="{BB962C8B-B14F-4D97-AF65-F5344CB8AC3E}">
        <p14:creationId xmlns:p14="http://schemas.microsoft.com/office/powerpoint/2010/main" val="3102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1BD454-7EE9-696A-B90F-47CA8D8E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94804"/>
            <a:ext cx="8595360" cy="5585333"/>
          </a:xfrm>
        </p:spPr>
        <p:txBody>
          <a:bodyPr>
            <a:normAutofit/>
          </a:bodyPr>
          <a:lstStyle/>
          <a:p>
            <a:r>
              <a:rPr lang="ru-RU" b="1" dirty="0"/>
              <a:t>Гранулоцитарный анаплазмоз человека (ГАЧ)</a:t>
            </a:r>
            <a:r>
              <a:rPr lang="ru-RU" dirty="0"/>
              <a:t> - Вызывают болезнь бактерии анаплазмы. После укуса кровососущего насекомого, инфицированного анаплазмами, возбудитель попадает в кровь. Разрушает белые кровяные тельца, вызывая воспалительный процесс в организме. На начальной стадии заболевания симптомы ГАЧ напоминают грипп. Появляется высокая температура, головная боль. Их дополняет слабость, озноб, боли в мышцах. В 1% случаев наблюдается летальный исход при отказе почек или развитии менингоэнцефалита.</a:t>
            </a:r>
          </a:p>
          <a:p>
            <a:endParaRPr lang="ru-RU" dirty="0"/>
          </a:p>
          <a:p>
            <a:r>
              <a:rPr lang="ru-RU" b="1" dirty="0"/>
              <a:t>Моноцитарный эрлихиоз человека (МЭЧ)</a:t>
            </a:r>
            <a:r>
              <a:rPr lang="ru-RU" dirty="0"/>
              <a:t> - Редким заболеваниям считается моноцитарный эрлихиоз. Вызывают патологию бактерии, относящиеся к семейству </a:t>
            </a:r>
            <a:r>
              <a:rPr lang="ru-RU" dirty="0" err="1"/>
              <a:t>Эрлихии</a:t>
            </a:r>
            <a:r>
              <a:rPr lang="ru-RU" dirty="0"/>
              <a:t>. В кровь попадают со слюной иксодового клеща. Спустя несколько недель после заражения (укуса клеща) появляются симптомы заболевания МЭЧ: резкое повышение температуры, озноб, слабость, болевые ощущения в мышцах, усталость беспричинная. Лабораторные исследования крови указывают на уменьшение количества тромбоцитов и белых кровяных телец. Изменения происходят в печени, из-за чего частыми становятся приступы рвоты, диарея. Начинается резкое снижение веса. </a:t>
            </a:r>
          </a:p>
        </p:txBody>
      </p:sp>
    </p:spTree>
    <p:extLst>
      <p:ext uri="{BB962C8B-B14F-4D97-AF65-F5344CB8AC3E}">
        <p14:creationId xmlns:p14="http://schemas.microsoft.com/office/powerpoint/2010/main" val="39450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E886DE-DCB7-28CA-9A1D-E729E942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97" y="409021"/>
            <a:ext cx="6977253" cy="57806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Болезнь Лайма </a:t>
            </a:r>
            <a:r>
              <a:rPr lang="ru-RU" dirty="0"/>
              <a:t>- К числу самых распространенных патологий, разносимых иксодовыми клещами, относится болезнь Лайма. Ее другое название – клещевой боррелиоз. Вызывает заболевание спирохета </a:t>
            </a:r>
            <a:r>
              <a:rPr lang="ru-RU" dirty="0" err="1"/>
              <a:t>Borrelia</a:t>
            </a:r>
            <a:r>
              <a:rPr lang="ru-RU" dirty="0"/>
              <a:t>, попадающая в организм человека при укусе насекомого вместе с его слюной, реже с фекалиями через ранки.</a:t>
            </a:r>
          </a:p>
          <a:p>
            <a:r>
              <a:rPr lang="ru-RU" dirty="0"/>
              <a:t>Чаще зараженными оказываются дети. Пик заболеваемости приходится на летний сезон. Велик риск заражения при уходе за животными, посещении лесопарковых зон. Тяжесть протекания заболевания напрямую зависит от количества инфекции, попавшей в рану.</a:t>
            </a:r>
          </a:p>
          <a:p>
            <a:r>
              <a:rPr lang="ru-RU" dirty="0"/>
              <a:t>Клещевой боррелиоз относится к природно-очаговым системным заболеваниям, имеющим сложный патогенез. Сначала поражаются кожные покровы, затем опорно-двигательный аппарат, сердечно-сосудистая, нервная система. Болезнь Лайма развивается постепенно.</a:t>
            </a:r>
          </a:p>
          <a:p>
            <a:r>
              <a:rPr lang="ru-RU" dirty="0"/>
              <a:t>Условно ее течение разделяют на три этапа:</a:t>
            </a:r>
          </a:p>
          <a:p>
            <a:pPr marL="0" indent="0">
              <a:buNone/>
            </a:pPr>
            <a:r>
              <a:rPr lang="ru-RU" dirty="0"/>
              <a:t>- 1 стадия: бактерии проникают в рану, вызывая аллергическую реакцию;</a:t>
            </a:r>
          </a:p>
          <a:p>
            <a:pPr marL="0" indent="0">
              <a:buNone/>
            </a:pPr>
            <a:r>
              <a:rPr lang="ru-RU" dirty="0"/>
              <a:t>- 2 стадия: спустя несколько недель инфекция распространяется через лимфу и кровь по всему организму;</a:t>
            </a:r>
          </a:p>
          <a:p>
            <a:pPr marL="0" indent="0">
              <a:buNone/>
            </a:pPr>
            <a:r>
              <a:rPr lang="ru-RU" dirty="0"/>
              <a:t>- 3 стадия: поражаются внутренние органы, оболочки головного мозга.</a:t>
            </a:r>
          </a:p>
          <a:p>
            <a:r>
              <a:rPr lang="ru-RU" dirty="0"/>
              <a:t>Главным выраженным симптомом заболевания являются круглые покраснения, очерченные ярко выделяющейся красной границей. Бывает зуд, поднимается температура до 39º и выше, присутствует рвота, головная боль. При прогрессировании болезни Лайма внешние проявления исчезают, появляются другие симптомы, зависящие от органа поражения. Отсутствие лечения приводит к параличу, развитию слабоумия, потере зрения, слуха, инфаркту.</a:t>
            </a:r>
          </a:p>
        </p:txBody>
      </p:sp>
      <p:pic>
        <p:nvPicPr>
          <p:cNvPr id="1028" name="Picture 4" descr="Болезнь Лайма (боррелиоз Лайма): симптомы с фото, последствия, диагностика  и лечение в Москве">
            <a:extLst>
              <a:ext uri="{FF2B5EF4-FFF2-40B4-BE49-F238E27FC236}">
                <a16:creationId xmlns:a16="http://schemas.microsoft.com/office/drawing/2014/main" id="{CFC231C7-E5BC-46B9-A666-3863AAAE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3428999"/>
            <a:ext cx="3190875" cy="20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олезнь Лайма - лечение в Италии">
            <a:extLst>
              <a:ext uri="{FF2B5EF4-FFF2-40B4-BE49-F238E27FC236}">
                <a16:creationId xmlns:a16="http://schemas.microsoft.com/office/drawing/2014/main" id="{703B4080-FDAE-A1EC-34C6-B4D89379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1135869"/>
            <a:ext cx="3190875" cy="21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4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F9E5-F432-46A2-8C95-B91199B5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42926"/>
            <a:ext cx="8595360" cy="56372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Клещевой энцефалит </a:t>
            </a:r>
            <a:r>
              <a:rPr lang="ru-RU" dirty="0"/>
              <a:t>- При укусах иксодовых клещей, инфицированных </a:t>
            </a:r>
            <a:r>
              <a:rPr lang="ru-RU" dirty="0" err="1"/>
              <a:t>флавивирусами</a:t>
            </a:r>
            <a:r>
              <a:rPr lang="ru-RU" dirty="0"/>
              <a:t>, развивается клещевой энцефалит. Кроме человека поражает скот (коз, коров), поэтому заражение бывает при употреблении сырого молока, мяса, не прошедшего термическую обработку.</a:t>
            </a:r>
          </a:p>
          <a:p>
            <a:r>
              <a:rPr lang="ru-RU" dirty="0"/>
              <a:t>Клещевой энцефалит протекает по-разному. Существуют три формы заболевания:</a:t>
            </a:r>
          </a:p>
          <a:p>
            <a:r>
              <a:rPr lang="ru-RU" dirty="0"/>
              <a:t>лихорадочная;</a:t>
            </a:r>
          </a:p>
          <a:p>
            <a:r>
              <a:rPr lang="ru-RU" dirty="0"/>
              <a:t>менингеальная;</a:t>
            </a:r>
          </a:p>
          <a:p>
            <a:r>
              <a:rPr lang="ru-RU" dirty="0"/>
              <a:t>очаговая.</a:t>
            </a:r>
          </a:p>
          <a:p>
            <a:r>
              <a:rPr lang="ru-RU" dirty="0"/>
              <a:t>Попадая в раны или кишечник, вирус моментально размножается, быстро разносится по органам. Резко замечается ухудшение состояния: появляются судороги, мышечная ломота, головная боль. Поднимается температура, наблюдается озноб. Краснеет лицо и шея, увеличиваются сосуды на склерах. Лихорадка проявляется приступами. Такое состояние длится до 10 дней. Постепенно симптомы угасают.</a:t>
            </a:r>
          </a:p>
          <a:p>
            <a:r>
              <a:rPr lang="ru-RU" dirty="0"/>
              <a:t>При менингеальной форме поражаются оболочки мозга, что вызывает головную боль, сильную рвоту. Появляется боязнь света, астения, чувствуется упадок сил и настроения.</a:t>
            </a:r>
          </a:p>
          <a:p>
            <a:r>
              <a:rPr lang="ru-RU" dirty="0"/>
              <a:t>При очаговой форме температура устремляется к 40º, нарушается дыхание, появляются расстройства сознания. Нередко клещевой энцефалит сопровождается галлюцинациями, параличом мышц, развитием радикулита. Возможен летальный исход при отсутствии своевременной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23765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47F1FA-9AA3-0081-04ED-5B820D2C0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5" y="1767639"/>
            <a:ext cx="10587790" cy="2502569"/>
          </a:xfrm>
        </p:spPr>
        <p:txBody>
          <a:bodyPr>
            <a:norm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Российской Федерации отмечается ухудшение ситуации по инфекционным болезням, переносимыми клещами. </a:t>
            </a: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эндемичная территория по клещевому энцефалиту.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показателей, характеризующих неблагополучие в Свердловской области по инфекциям, передающимися клещами являются обращения граждан в травматологические пункты по поводу присасывания клещей.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1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D2982-CAAC-BD59-F69D-57667EE7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47" y="2470944"/>
            <a:ext cx="9692640" cy="1325562"/>
          </a:xfrm>
        </p:spPr>
        <p:txBody>
          <a:bodyPr/>
          <a:lstStyle/>
          <a:p>
            <a:r>
              <a:rPr lang="ru-RU" dirty="0"/>
              <a:t>Меры 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1C5C-B27E-0E9C-7CE7-8375E4AB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47" y="4244340"/>
            <a:ext cx="10587790" cy="2247900"/>
          </a:xfrm>
        </p:spPr>
        <p:txBody>
          <a:bodyPr/>
          <a:lstStyle/>
          <a:p>
            <a:pPr algn="just"/>
            <a:r>
              <a:rPr lang="ru-RU" dirty="0"/>
              <a:t>Специфические меры профилактики (направлены на уменьшение рисков заражения и заболевания инфекциями, передающимися клещами)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Неспецифические меры профилактики (направлены на препятствования попадания клеща на человека)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2923247-4BA6-5AC6-92BB-EDB0DEF17B29}"/>
              </a:ext>
            </a:extLst>
          </p:cNvPr>
          <p:cNvSpPr txBox="1">
            <a:spLocks/>
          </p:cNvSpPr>
          <p:nvPr/>
        </p:nvSpPr>
        <p:spPr>
          <a:xfrm>
            <a:off x="356997" y="414207"/>
            <a:ext cx="10587790" cy="250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Российской Федерации отмечается ухудшение ситуации по инфекционным болезням, переносимыми клещами. </a:t>
            </a: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эндемичная территория по клещевому энцефалиту.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показателей, характеризующих неблагополучие в Свердловской области по инфекциям, передающимися клещами являются обращения граждан в травматологические пункты по поводу присасывания клещей.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BBC22-B130-A798-E522-F8A0156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46" y="270510"/>
            <a:ext cx="10025253" cy="901065"/>
          </a:xfrm>
        </p:spPr>
        <p:txBody>
          <a:bodyPr/>
          <a:lstStyle/>
          <a:p>
            <a:r>
              <a:rPr lang="ru-RU" dirty="0"/>
              <a:t>Специфические меры 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50787-29DD-5EEA-5304-687FE077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38276"/>
            <a:ext cx="8595360" cy="4741862"/>
          </a:xfrm>
        </p:spPr>
        <p:txBody>
          <a:bodyPr/>
          <a:lstStyle/>
          <a:p>
            <a:r>
              <a:rPr lang="ru-RU" dirty="0"/>
              <a:t>Вакцинация: </a:t>
            </a:r>
          </a:p>
          <a:p>
            <a:pPr marL="0" indent="0">
              <a:buNone/>
            </a:pPr>
            <a:r>
              <a:rPr lang="ru-RU" dirty="0"/>
              <a:t>- схема вакцинации 0м-1м-1год, ревакцинация каждые 3 года;</a:t>
            </a:r>
          </a:p>
          <a:p>
            <a:pPr marL="0" indent="0">
              <a:buNone/>
            </a:pPr>
            <a:r>
              <a:rPr lang="ru-RU" dirty="0"/>
              <a:t>- вакцинация перед сезоном, исключение контакта с клещами в течении 4 недель после вакцинации. </a:t>
            </a:r>
          </a:p>
          <a:p>
            <a:endParaRPr lang="ru-RU" dirty="0"/>
          </a:p>
          <a:p>
            <a:r>
              <a:rPr lang="ru-RU" dirty="0"/>
              <a:t>Введение противоклещевого иммуноглобулина: </a:t>
            </a:r>
          </a:p>
          <a:p>
            <a:pPr marL="0" indent="0">
              <a:buNone/>
            </a:pPr>
            <a:r>
              <a:rPr lang="ru-RU" dirty="0"/>
              <a:t>- при условии отсутствие вакцинации. </a:t>
            </a:r>
          </a:p>
        </p:txBody>
      </p:sp>
      <p:pic>
        <p:nvPicPr>
          <p:cNvPr id="2050" name="Picture 2" descr="Прививку от клещевого энцефалита эпидемиологи советуют поставить до сезона">
            <a:extLst>
              <a:ext uri="{FF2B5EF4-FFF2-40B4-BE49-F238E27FC236}">
                <a16:creationId xmlns:a16="http://schemas.microsoft.com/office/drawing/2014/main" id="{023A8DA5-1AB9-315B-D0F1-E06E9226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3333749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68480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145</TotalTime>
  <Words>1507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Yu Gothic UI</vt:lpstr>
      <vt:lpstr>Arial</vt:lpstr>
      <vt:lpstr>Calibri</vt:lpstr>
      <vt:lpstr>Century Schoolbook</vt:lpstr>
      <vt:lpstr>Georgia</vt:lpstr>
      <vt:lpstr>Times New Roman</vt:lpstr>
      <vt:lpstr>Wingdings 2</vt:lpstr>
      <vt:lpstr>Вид</vt:lpstr>
      <vt:lpstr>Клещи.  Инфекции, передающиеся клещами. </vt:lpstr>
      <vt:lpstr>Источник инфекции</vt:lpstr>
      <vt:lpstr>Инфекции, передающиеся клещами: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профилактики</vt:lpstr>
      <vt:lpstr>Специфические меры профилактики</vt:lpstr>
      <vt:lpstr>Неспецифические меры профилактики</vt:lpstr>
      <vt:lpstr>Акарицидная обработка территории</vt:lpstr>
      <vt:lpstr>Часто задаваемые вопросы: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Клещи.  Инфекции передающиеся клещами. </dc:title>
  <dc:creator>Хусаинов Рашид Эдуардович</dc:creator>
  <cp:lastModifiedBy>Гордеева Ирина Ивановна</cp:lastModifiedBy>
  <cp:revision>34</cp:revision>
  <dcterms:created xsi:type="dcterms:W3CDTF">2023-03-13T03:05:15Z</dcterms:created>
  <dcterms:modified xsi:type="dcterms:W3CDTF">2024-04-11T05:52:52Z</dcterms:modified>
</cp:coreProperties>
</file>